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5" r:id="rId1"/>
  </p:sldMasterIdLst>
  <p:notesMasterIdLst>
    <p:notesMasterId r:id="rId13"/>
  </p:notesMasterIdLst>
  <p:sldIdLst>
    <p:sldId id="273" r:id="rId2"/>
    <p:sldId id="262" r:id="rId3"/>
    <p:sldId id="263" r:id="rId4"/>
    <p:sldId id="264" r:id="rId5"/>
    <p:sldId id="265" r:id="rId6"/>
    <p:sldId id="266" r:id="rId7"/>
    <p:sldId id="272" r:id="rId8"/>
    <p:sldId id="269" r:id="rId9"/>
    <p:sldId id="270" r:id="rId10"/>
    <p:sldId id="271" r:id="rId11"/>
    <p:sldId id="274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1E0C369-B0D8-4C85-9056-1DD65784565E}" type="datetime1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4C02DA3-D509-411C-A025-2B109F087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85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9A9BE-1904-4921-928D-81344859D9C5}" type="datetime1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5ECE1-874E-4104-A0EB-66A771691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0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FE0DA-E10E-4C34-B053-8DA31A627DAB}" type="datetime1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1CDA3-1574-451B-869B-BC8BB7AD5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0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B719D-E7FA-4C0E-9046-5628E7CCF2ED}" type="datetime1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5C1E-1870-4785-A19E-49012F990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B4CF3-00F2-4FFE-A7D0-A463F5293B80}" type="datetime1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306D0-33B4-44A3-9046-82620D84B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1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E88F0-7F4B-4D76-AFAB-F0CA1D5E606B}" type="datetime1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C4205-9C31-4A79-9AF5-09011C20C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2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AD6B4-C514-4CDC-A40D-B46DA24F8E8B}" type="datetime1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92315-F90E-467A-ADFB-D2B602332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1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D44C1-4D68-4E4B-89FC-1CD70274CC6E}" type="datetime1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1A619-C6AD-4D54-9707-E97A87A4C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0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2FE42-1C19-4F87-B41B-803F3AB4464A}" type="datetime1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AEE94-609E-4E3F-B725-2A75A2DAC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2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DB7C2-8527-4898-A007-B910201E2C87}" type="datetime1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BE48E-1533-4509-ACDD-A942DBD8E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3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F7B1A-3C71-47B0-8605-71904785B19F}" type="datetime1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F44479A-ED24-460D-9800-49F2761AB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4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1882D-F5B2-4A34-A5C4-4490B561950D}" type="datetime1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24A50-3236-4856-9CB4-89CAD714F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A23947E-A182-48A4-A986-12FBE7006085}" type="datetime1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91AF44C-F7A4-44BE-90BA-7AB2DD506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1" r:id="rId2"/>
    <p:sldLayoutId id="2147483959" r:id="rId3"/>
    <p:sldLayoutId id="2147483952" r:id="rId4"/>
    <p:sldLayoutId id="2147483953" r:id="rId5"/>
    <p:sldLayoutId id="2147483954" r:id="rId6"/>
    <p:sldLayoutId id="2147483955" r:id="rId7"/>
    <p:sldLayoutId id="2147483960" r:id="rId8"/>
    <p:sldLayoutId id="2147483961" r:id="rId9"/>
    <p:sldLayoutId id="2147483956" r:id="rId10"/>
    <p:sldLayoutId id="21474839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 bwMode="auto">
          <a:xfrm rot="19140000">
            <a:off x="1095375" y="1962150"/>
            <a:ext cx="4602163" cy="915988"/>
          </a:xfrm>
        </p:spPr>
        <p:txBody>
          <a:bodyPr/>
          <a:lstStyle/>
          <a:p>
            <a:pPr eaLnBrk="1" hangingPunct="1"/>
            <a:r>
              <a:rPr lang="en-US" altLang="en-US" sz="5400" cap="none" smtClean="0">
                <a:latin typeface="Eras Demi ITC" pitchFamily="34" charset="0"/>
              </a:rPr>
              <a:t>ENGLISH 393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362075" y="2403475"/>
            <a:ext cx="5772150" cy="44767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cap="none">
                <a:latin typeface="Verdana" pitchFamily="34" charset="0"/>
                <a:ea typeface="ＭＳ Ｐゴシック" pitchFamily="34" charset="-128"/>
              </a:rPr>
              <a:t>TECHNICAL WRITING – THE BLENDED LEARNING INITIATIVE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48000" y="5213350"/>
            <a:ext cx="5929313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The Final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altLang="en-US" cap="none" smtClean="0"/>
              <a:t>“HOW LONG IS THE FINAL PROJECT?”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b="0" smtClean="0">
                <a:latin typeface="Verdana" pitchFamily="34" charset="0"/>
              </a:rPr>
              <a:t>The Report (see slides 7 &amp; 8): Minimum 3000 words/10 full pages of double-spaced text equivalent</a:t>
            </a:r>
          </a:p>
          <a:p>
            <a:pPr eaLnBrk="1" hangingPunct="1"/>
            <a:r>
              <a:rPr lang="en-US" altLang="en-US" sz="2000" b="0" smtClean="0">
                <a:latin typeface="Verdana" pitchFamily="34" charset="0"/>
              </a:rPr>
              <a:t>	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000" b="0" smtClean="0">
                <a:latin typeface="Verdana" pitchFamily="34" charset="0"/>
              </a:rPr>
              <a:t>Project design elements (including layout and single/double spacing choices) should be based on audience need/preference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000" b="0" smtClean="0">
              <a:latin typeface="Verdana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 sz="2000" b="0" smtClean="0">
                <a:latin typeface="Verdana" pitchFamily="34" charset="0"/>
              </a:rPr>
              <a:t>Graphics, Transcripts, Addendum, Back Matter, Memo, Cover Letter, and other materials are </a:t>
            </a:r>
            <a:r>
              <a:rPr lang="en-US" altLang="en-US" sz="2000" smtClean="0">
                <a:latin typeface="Verdana" pitchFamily="34" charset="0"/>
              </a:rPr>
              <a:t>not</a:t>
            </a:r>
            <a:r>
              <a:rPr lang="en-US" altLang="en-US" sz="2000" b="0" smtClean="0">
                <a:latin typeface="Verdana" pitchFamily="34" charset="0"/>
              </a:rPr>
              <a:t> part of the required minimum word 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altLang="en-US" cap="none" smtClean="0"/>
              <a:t>SPECIAL NOTE FOR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b="0" smtClean="0">
                <a:latin typeface="Verdana" pitchFamily="34" charset="0"/>
              </a:rPr>
              <a:t>	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000" b="0" smtClean="0">
                <a:latin typeface="Verdana" pitchFamily="34" charset="0"/>
              </a:rPr>
              <a:t>Each student will write a memo addressed to me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000" b="0" smtClean="0">
                <a:latin typeface="Verdana" pitchFamily="34" charset="0"/>
              </a:rPr>
              <a:t>Each student will conduct a minimum of two forms of primary research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000" b="0" smtClean="0">
                <a:latin typeface="Verdana" pitchFamily="34" charset="0"/>
              </a:rPr>
              <a:t>Word counts are doubled: each student should contribute the equivalent of 3000 words to the body of the final project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000" b="0" smtClean="0">
                <a:latin typeface="Verdana" pitchFamily="34" charset="0"/>
              </a:rPr>
              <a:t>The Table of Contents should include a column that identifies who wrote which pages/sections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altLang="en-US" cap="none" smtClean="0"/>
              <a:t>REQUIREMENTS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</a:pPr>
            <a:r>
              <a:rPr lang="en-US" altLang="en-US" sz="2000" b="0" smtClean="0">
                <a:latin typeface="Verdana" pitchFamily="34" charset="0"/>
              </a:rPr>
              <a:t>As discussed, your final project is a formal, professional document written to your primary audience in one of the following forms: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altLang="en-US" sz="2000" smtClean="0">
              <a:latin typeface="Verdana" pitchFamily="34" charset="0"/>
            </a:endParaRPr>
          </a:p>
          <a:p>
            <a:pPr lvl="3" eaLnBrk="1" hangingPunct="1">
              <a:buClrTx/>
              <a:buFont typeface="Arial" charset="0"/>
              <a:buChar char="•"/>
            </a:pPr>
            <a:r>
              <a:rPr lang="en-US" altLang="en-US" sz="2000" smtClean="0">
                <a:latin typeface="Verdana" pitchFamily="34" charset="0"/>
              </a:rPr>
              <a:t>Technical Report Recommending a Solution</a:t>
            </a:r>
          </a:p>
          <a:p>
            <a:pPr lvl="3" eaLnBrk="1" hangingPunct="1">
              <a:buClrTx/>
              <a:buFont typeface="Arial" charset="0"/>
              <a:buChar char="•"/>
            </a:pPr>
            <a:r>
              <a:rPr lang="en-US" altLang="en-US" sz="2000" smtClean="0">
                <a:latin typeface="Verdana" pitchFamily="34" charset="0"/>
              </a:rPr>
              <a:t>Feasibility Study  Offering Several Solutions</a:t>
            </a:r>
          </a:p>
          <a:p>
            <a:pPr lvl="3" eaLnBrk="1" hangingPunct="1">
              <a:buClrTx/>
              <a:buFont typeface="Arial" charset="0"/>
              <a:buChar char="•"/>
            </a:pPr>
            <a:r>
              <a:rPr lang="en-US" altLang="en-US" sz="2000" smtClean="0">
                <a:latin typeface="Verdana" pitchFamily="34" charset="0"/>
              </a:rPr>
              <a:t>Manual Providing Step by Step Guidance</a:t>
            </a:r>
          </a:p>
          <a:p>
            <a:pPr lvl="3" eaLnBrk="1" hangingPunct="1">
              <a:buFont typeface="Wingdings" pitchFamily="2" charset="2"/>
              <a:buNone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altLang="en-US" cap="none" smtClean="0"/>
              <a:t>PRIMARY AUDIENCES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273050" eaLnBrk="1" hangingPunct="1">
              <a:lnSpc>
                <a:spcPct val="90000"/>
              </a:lnSpc>
              <a:spcBef>
                <a:spcPts val="575"/>
              </a:spcBef>
              <a:buFont typeface="Arial" charset="0"/>
              <a:buChar char="•"/>
            </a:pPr>
            <a:r>
              <a:rPr lang="en-US" altLang="en-US" sz="2000" b="0" smtClean="0">
                <a:latin typeface="Verdana" pitchFamily="34" charset="0"/>
              </a:rPr>
              <a:t>Your audience should have the power to effect the change you are recommending.</a:t>
            </a:r>
          </a:p>
          <a:p>
            <a:pPr marL="273050" indent="-273050" eaLnBrk="1" hangingPunct="1">
              <a:lnSpc>
                <a:spcPct val="90000"/>
              </a:lnSpc>
              <a:spcBef>
                <a:spcPts val="575"/>
              </a:spcBef>
              <a:buFont typeface="Wingdings 2" pitchFamily="18" charset="2"/>
              <a:buNone/>
            </a:pPr>
            <a:r>
              <a:rPr lang="en-US" altLang="en-US" sz="2000" b="0" smtClean="0">
                <a:latin typeface="Verdana" pitchFamily="34" charset="0"/>
              </a:rPr>
              <a:t> </a:t>
            </a:r>
          </a:p>
          <a:p>
            <a:pPr marL="273050" indent="-273050" eaLnBrk="1" hangingPunct="1">
              <a:lnSpc>
                <a:spcPct val="90000"/>
              </a:lnSpc>
              <a:spcBef>
                <a:spcPts val="575"/>
              </a:spcBef>
              <a:buFont typeface="Arial" charset="0"/>
              <a:buChar char="•"/>
            </a:pPr>
            <a:r>
              <a:rPr lang="en-US" altLang="en-US" sz="2000" b="0" smtClean="0">
                <a:latin typeface="Verdana" pitchFamily="34" charset="0"/>
              </a:rPr>
              <a:t>Your readers are interested, informed readers; they have a stake in the arguments you are making.</a:t>
            </a:r>
          </a:p>
          <a:p>
            <a:pPr marL="273050" indent="-273050" eaLnBrk="1" hangingPunct="1">
              <a:lnSpc>
                <a:spcPct val="90000"/>
              </a:lnSpc>
              <a:spcBef>
                <a:spcPts val="575"/>
              </a:spcBef>
              <a:buFont typeface="Wingdings 2" pitchFamily="18" charset="2"/>
              <a:buChar char=""/>
            </a:pPr>
            <a:endParaRPr lang="en-US" altLang="en-US" sz="2000" b="0" smtClean="0">
              <a:latin typeface="Verdana" pitchFamily="34" charset="0"/>
            </a:endParaRPr>
          </a:p>
          <a:p>
            <a:pPr marL="273050" indent="-273050" eaLnBrk="1" hangingPunct="1">
              <a:lnSpc>
                <a:spcPct val="90000"/>
              </a:lnSpc>
              <a:spcBef>
                <a:spcPts val="575"/>
              </a:spcBef>
              <a:buFont typeface="Arial" charset="0"/>
              <a:buChar char="•"/>
            </a:pPr>
            <a:r>
              <a:rPr lang="en-US" altLang="en-US" sz="2000" b="0" smtClean="0">
                <a:latin typeface="Verdana" pitchFamily="34" charset="0"/>
              </a:rPr>
              <a:t>Contacting your primary audience ahead of time, if possible, can provide important insight for approaching your project.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altLang="en-US" cap="none" smtClean="0"/>
              <a:t>REPORT COMPONENTS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en-US" sz="1800" b="0" smtClean="0">
                <a:latin typeface="Verdana" pitchFamily="34" charset="0"/>
              </a:rPr>
              <a:t>FRONT MATTER: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1800" b="0" smtClean="0">
              <a:latin typeface="Verdana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 sz="1800" b="0" smtClean="0">
                <a:latin typeface="Verdana" pitchFamily="34" charset="0"/>
              </a:rPr>
              <a:t>Memo addressed to me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1800" b="0" smtClean="0">
                <a:latin typeface="Verdana" pitchFamily="34" charset="0"/>
              </a:rPr>
              <a:t>Cover Letter addressed to your primary audience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1800" b="0" smtClean="0">
                <a:latin typeface="Verdana" pitchFamily="34" charset="0"/>
              </a:rPr>
              <a:t>Cover Page, with descriptive project title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1800" b="0" smtClean="0">
                <a:latin typeface="Verdana" pitchFamily="34" charset="0"/>
              </a:rPr>
              <a:t>Table of Contents, including all sections, graphics, and back matter 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4400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altLang="en-US" cap="none" smtClean="0"/>
              <a:t>REPORT COMPONENTS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en-US" sz="2200" b="0" smtClean="0">
                <a:latin typeface="Verdana" pitchFamily="34" charset="0"/>
              </a:rPr>
              <a:t>MEMO:</a:t>
            </a:r>
          </a:p>
          <a:p>
            <a:pPr eaLnBrk="1" hangingPunct="1">
              <a:lnSpc>
                <a:spcPct val="90000"/>
              </a:lnSpc>
            </a:pPr>
            <a:endParaRPr lang="en-US" altLang="en-US" sz="2200" b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200" b="0" smtClean="0">
                <a:latin typeface="Verdana" pitchFamily="34" charset="0"/>
              </a:rPr>
              <a:t>The memo will be addressed to me and will detail your goals for this assignment, highlight your experiences, and provide analysis of your research.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en-US" sz="2200" b="0" smtClean="0">
                <a:latin typeface="Verdan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200" b="0" smtClean="0">
                <a:latin typeface="Verdana" pitchFamily="34" charset="0"/>
              </a:rPr>
              <a:t>You should update me on changes made to or information learned about your audiences, or anything else, since the proposal.</a:t>
            </a:r>
          </a:p>
          <a:p>
            <a:pPr eaLnBrk="1" hangingPunct="1">
              <a:lnSpc>
                <a:spcPct val="90000"/>
              </a:lnSpc>
            </a:pPr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altLang="en-US" cap="none" smtClean="0"/>
              <a:t>REPORT COMPONENTS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sz="20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COVER LETTER: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sz="2000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0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Your cover letter will be addressed to your primary audience, or one representative member of your primary audience. 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sz="2000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0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It will provide a brief, attention-grabbing description of your final project. 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i="1" dirty="0"/>
              <a:t>	</a:t>
            </a: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altLang="en-US" cap="none" smtClean="0"/>
              <a:t>FINAL PROJECT COMPONENTS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3852862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  <a:spcBef>
                <a:spcPts val="575"/>
              </a:spcBef>
              <a:buFont typeface="Wingdings 2" pitchFamily="18" charset="2"/>
              <a:buNone/>
            </a:pPr>
            <a:r>
              <a:rPr lang="en-US" altLang="en-US" sz="2200" smtClean="0">
                <a:latin typeface="Verdana" pitchFamily="34" charset="0"/>
              </a:rPr>
              <a:t>Technical Reports &amp; Feasibility Studies:</a:t>
            </a:r>
          </a:p>
          <a:p>
            <a:pPr marL="273050" indent="-273050" eaLnBrk="1" hangingPunct="1">
              <a:lnSpc>
                <a:spcPct val="90000"/>
              </a:lnSpc>
              <a:spcBef>
                <a:spcPts val="575"/>
              </a:spcBef>
              <a:buFont typeface="Arial" charset="0"/>
              <a:buChar char="•"/>
            </a:pPr>
            <a:r>
              <a:rPr lang="en-US" altLang="en-US" sz="2200" b="0" i="1" smtClean="0">
                <a:latin typeface="Verdana" pitchFamily="34" charset="0"/>
              </a:rPr>
              <a:t>Introduction</a:t>
            </a:r>
            <a:r>
              <a:rPr lang="en-US" altLang="en-US" sz="2200" b="0" smtClean="0">
                <a:latin typeface="Verdana" pitchFamily="34" charset="0"/>
              </a:rPr>
              <a:t> of the problem/topic, with your secondary research</a:t>
            </a:r>
          </a:p>
          <a:p>
            <a:pPr marL="273050" indent="-273050" eaLnBrk="1" hangingPunct="1">
              <a:lnSpc>
                <a:spcPct val="90000"/>
              </a:lnSpc>
              <a:spcBef>
                <a:spcPts val="575"/>
              </a:spcBef>
              <a:buFont typeface="Arial" charset="0"/>
              <a:buChar char="•"/>
            </a:pPr>
            <a:r>
              <a:rPr lang="en-US" altLang="en-US" sz="2200" b="0" i="1" smtClean="0">
                <a:latin typeface="Verdana" pitchFamily="34" charset="0"/>
              </a:rPr>
              <a:t>Results &amp; Findings </a:t>
            </a:r>
            <a:r>
              <a:rPr lang="en-US" altLang="en-US" sz="2200" b="0" smtClean="0">
                <a:latin typeface="Verdana" pitchFamily="34" charset="0"/>
              </a:rPr>
              <a:t>describing the research you conducted, the reasoning behind it, and interpretations of your research results</a:t>
            </a:r>
          </a:p>
          <a:p>
            <a:pPr marL="273050" indent="-273050" eaLnBrk="1" hangingPunct="1">
              <a:lnSpc>
                <a:spcPct val="90000"/>
              </a:lnSpc>
              <a:spcBef>
                <a:spcPts val="575"/>
              </a:spcBef>
              <a:buFont typeface="Arial" charset="0"/>
              <a:buChar char="•"/>
            </a:pPr>
            <a:r>
              <a:rPr lang="en-US" altLang="en-US" sz="2200" b="0" i="1" smtClean="0">
                <a:latin typeface="Verdana" pitchFamily="34" charset="0"/>
              </a:rPr>
              <a:t>Recommendations</a:t>
            </a:r>
            <a:r>
              <a:rPr lang="en-US" altLang="en-US" sz="2200" b="0" smtClean="0">
                <a:latin typeface="Verdana" pitchFamily="34" charset="0"/>
              </a:rPr>
              <a:t> based on your research, described in detail; </a:t>
            </a:r>
            <a:r>
              <a:rPr lang="en-US" altLang="en-US" sz="2200" u="sng" smtClean="0">
                <a:latin typeface="Verdana" pitchFamily="34" charset="0"/>
              </a:rPr>
              <a:t>the focus of your report</a:t>
            </a:r>
          </a:p>
          <a:p>
            <a:pPr marL="273050" indent="-273050" eaLnBrk="1" hangingPunct="1">
              <a:lnSpc>
                <a:spcPct val="90000"/>
              </a:lnSpc>
              <a:spcBef>
                <a:spcPts val="575"/>
              </a:spcBef>
              <a:buFont typeface="Arial" charset="0"/>
              <a:buChar char="•"/>
            </a:pPr>
            <a:r>
              <a:rPr lang="en-US" altLang="en-US" sz="2200" b="0" i="1" smtClean="0">
                <a:latin typeface="Verdana" pitchFamily="34" charset="0"/>
              </a:rPr>
              <a:t>Conclusion</a:t>
            </a:r>
            <a:r>
              <a:rPr lang="en-US" altLang="en-US" sz="2200" b="0" smtClean="0">
                <a:latin typeface="Verdana" pitchFamily="34" charset="0"/>
              </a:rPr>
              <a:t> summarizing your main points and stating what comes next for your audience</a:t>
            </a:r>
          </a:p>
          <a:p>
            <a:pPr marL="273050" indent="-273050" eaLnBrk="1" hangingPunct="1">
              <a:lnSpc>
                <a:spcPct val="90000"/>
              </a:lnSpc>
              <a:spcBef>
                <a:spcPts val="575"/>
              </a:spcBef>
              <a:buFont typeface="Wingdings 2" pitchFamily="18" charset="2"/>
              <a:buNone/>
            </a:pPr>
            <a:endParaRPr lang="en-US" altLang="en-US" sz="4400" smtClean="0"/>
          </a:p>
          <a:p>
            <a:pPr marL="273050" indent="-273050" eaLnBrk="1" hangingPunct="1">
              <a:lnSpc>
                <a:spcPct val="90000"/>
              </a:lnSpc>
              <a:spcBef>
                <a:spcPts val="575"/>
              </a:spcBef>
              <a:buFont typeface="Wingdings 2" pitchFamily="18" charset="2"/>
              <a:buChar char=""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altLang="en-US" cap="none" smtClean="0"/>
              <a:t>FINAL PROJECT COMPONENTS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3852862"/>
          </a:xfrm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Font typeface="Wingdings 2" pitchFamily="18" charset="2"/>
              <a:buNone/>
            </a:pPr>
            <a:r>
              <a:rPr lang="en-US" altLang="en-US" sz="2000" dirty="0" smtClean="0">
                <a:latin typeface="Verdana" pitchFamily="34" charset="0"/>
              </a:rPr>
              <a:t>Manuals: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US" altLang="en-US" sz="2000" i="1" dirty="0" smtClean="0">
                <a:latin typeface="Verdana" pitchFamily="34" charset="0"/>
              </a:rPr>
              <a:t>Introductory</a:t>
            </a:r>
            <a:r>
              <a:rPr lang="en-US" altLang="en-US" sz="2000" dirty="0" smtClean="0">
                <a:latin typeface="Verdana" pitchFamily="34" charset="0"/>
              </a:rPr>
              <a:t> text to your Primary Audience, describing your understanding of the topic &amp; applying your primary and secondary research to the subject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000" dirty="0" smtClean="0">
              <a:latin typeface="Verdana" pitchFamily="34" charset="0"/>
            </a:endParaRP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US" altLang="en-US" sz="2000" i="1" dirty="0" smtClean="0">
                <a:latin typeface="Verdana" pitchFamily="34" charset="0"/>
              </a:rPr>
              <a:t>The Manual</a:t>
            </a:r>
            <a:r>
              <a:rPr lang="en-US" altLang="en-US" sz="2000" dirty="0" smtClean="0">
                <a:latin typeface="Verdana" pitchFamily="34" charset="0"/>
              </a:rPr>
              <a:t> written for your Tertiary Audience, either complete or excerpts (</a:t>
            </a:r>
            <a:r>
              <a:rPr lang="en-US" altLang="en-US" sz="2000" i="1" dirty="0" smtClean="0">
                <a:latin typeface="Verdana" pitchFamily="34" charset="0"/>
              </a:rPr>
              <a:t>option for excerpts must be discussed with Michelle and </a:t>
            </a:r>
            <a:r>
              <a:rPr lang="en-US" altLang="en-US" sz="2000" i="1" dirty="0" smtClean="0">
                <a:latin typeface="Verdana" pitchFamily="34" charset="0"/>
              </a:rPr>
              <a:t>approved)</a:t>
            </a:r>
            <a:endParaRPr lang="en-US" altLang="en-US" sz="4400" dirty="0" smtClean="0"/>
          </a:p>
          <a:p>
            <a:pPr marL="273050" indent="-273050"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altLang="en-US" cap="none" smtClean="0"/>
              <a:t>REPORT COMPONENTS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3929062"/>
          </a:xfrm>
        </p:spPr>
        <p:txBody>
          <a:bodyPr/>
          <a:lstStyle/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Font typeface="Wingdings 2" pitchFamily="18" charset="2"/>
              <a:buNone/>
            </a:pPr>
            <a:r>
              <a:rPr lang="en-US" altLang="en-US" sz="2000" smtClean="0">
                <a:latin typeface="Verdana" pitchFamily="34" charset="0"/>
              </a:rPr>
              <a:t>BACK MATTER: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Font typeface="Wingdings 2" pitchFamily="18" charset="2"/>
              <a:buNone/>
            </a:pPr>
            <a:endParaRPr lang="en-US" altLang="en-US" sz="2000" i="1" smtClean="0">
              <a:latin typeface="Verdana" pitchFamily="34" charset="0"/>
            </a:endParaRP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Font typeface="Arial" charset="0"/>
              <a:buChar char="•"/>
            </a:pPr>
            <a:r>
              <a:rPr lang="en-US" altLang="en-US" sz="2000" b="0" smtClean="0">
                <a:latin typeface="Verdana" pitchFamily="34" charset="0"/>
              </a:rPr>
              <a:t>Works Consulted List (a bibliography of your sources; should begin on a separate page)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</a:pPr>
            <a:endParaRPr lang="en-US" altLang="en-US" sz="2000" smtClean="0">
              <a:latin typeface="Verdana" pitchFamily="34" charset="0"/>
            </a:endParaRP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Font typeface="Arial" charset="0"/>
              <a:buChar char="•"/>
            </a:pPr>
            <a:r>
              <a:rPr lang="en-US" altLang="en-US" sz="2000" smtClean="0">
                <a:latin typeface="Verdana" pitchFamily="34" charset="0"/>
              </a:rPr>
              <a:t>Appendices</a:t>
            </a:r>
          </a:p>
          <a:p>
            <a:pPr marL="547688" lvl="1" eaLnBrk="1" hangingPunct="1">
              <a:lnSpc>
                <a:spcPct val="80000"/>
              </a:lnSpc>
              <a:spcBef>
                <a:spcPts val="375"/>
              </a:spcBef>
              <a:buClrTx/>
              <a:buFont typeface="Wingdings" pitchFamily="2" charset="2"/>
              <a:buChar char="ü"/>
            </a:pPr>
            <a:r>
              <a:rPr lang="en-US" altLang="en-US" sz="2000" smtClean="0">
                <a:latin typeface="Verdana" pitchFamily="34" charset="0"/>
              </a:rPr>
              <a:t>Transcripts of interviews conducted (either full or detailed summaries), including dates/times, names, locations</a:t>
            </a:r>
          </a:p>
          <a:p>
            <a:pPr marL="547688" lvl="1" eaLnBrk="1" hangingPunct="1">
              <a:lnSpc>
                <a:spcPct val="80000"/>
              </a:lnSpc>
              <a:spcBef>
                <a:spcPts val="375"/>
              </a:spcBef>
              <a:buClrTx/>
              <a:buFont typeface="Wingdings" pitchFamily="2" charset="2"/>
              <a:buChar char="ü"/>
            </a:pPr>
            <a:r>
              <a:rPr lang="en-US" altLang="en-US" sz="2000" smtClean="0">
                <a:latin typeface="Verdana" pitchFamily="34" charset="0"/>
              </a:rPr>
              <a:t>Tabulation of surveys used in your research</a:t>
            </a:r>
          </a:p>
          <a:p>
            <a:pPr marL="547688" lvl="1" eaLnBrk="1" hangingPunct="1">
              <a:lnSpc>
                <a:spcPct val="80000"/>
              </a:lnSpc>
              <a:spcBef>
                <a:spcPts val="375"/>
              </a:spcBef>
              <a:buClrTx/>
              <a:buFont typeface="Wingdings" pitchFamily="2" charset="2"/>
              <a:buChar char="ü"/>
            </a:pPr>
            <a:r>
              <a:rPr lang="en-US" altLang="en-US" sz="2000" smtClean="0">
                <a:latin typeface="Verdana" pitchFamily="34" charset="0"/>
              </a:rPr>
              <a:t>Data tables, charts, graphs</a:t>
            </a:r>
          </a:p>
          <a:p>
            <a:pPr marL="547688" lvl="1" eaLnBrk="1" hangingPunct="1">
              <a:lnSpc>
                <a:spcPct val="80000"/>
              </a:lnSpc>
              <a:spcBef>
                <a:spcPts val="375"/>
              </a:spcBef>
              <a:buClrTx/>
              <a:buFont typeface="Wingdings" pitchFamily="2" charset="2"/>
              <a:buChar char="ü"/>
            </a:pPr>
            <a:r>
              <a:rPr lang="en-US" altLang="en-US" sz="2000" smtClean="0">
                <a:latin typeface="Verdana" pitchFamily="34" charset="0"/>
              </a:rPr>
              <a:t>Glossary for terms that may be unfamiliar to any members of your audience members, including me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Font typeface="Wingdings 2" pitchFamily="18" charset="2"/>
              <a:buNone/>
            </a:pPr>
            <a:endParaRPr lang="en-US" altLang="en-US" sz="2400" smtClean="0"/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Font typeface="Wingdings 2" pitchFamily="18" charset="2"/>
              <a:buChar char=""/>
            </a:pPr>
            <a:endParaRPr lang="en-US" altLang="en-US" sz="9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5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Look.potx</Template>
  <TotalTime>331</TotalTime>
  <Words>456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ＭＳ Ｐゴシック</vt:lpstr>
      <vt:lpstr>Franklin Gothic Medium</vt:lpstr>
      <vt:lpstr>Franklin Gothic Book</vt:lpstr>
      <vt:lpstr>Wingdings</vt:lpstr>
      <vt:lpstr>Calibri</vt:lpstr>
      <vt:lpstr>Eras Demi ITC</vt:lpstr>
      <vt:lpstr>Verdana</vt:lpstr>
      <vt:lpstr>Tunga</vt:lpstr>
      <vt:lpstr>Wingdings 2</vt:lpstr>
      <vt:lpstr>Angles</vt:lpstr>
      <vt:lpstr>ENGLISH 393</vt:lpstr>
      <vt:lpstr>REQUIREMENTS</vt:lpstr>
      <vt:lpstr>PRIMARY AUDIENCES</vt:lpstr>
      <vt:lpstr>REPORT COMPONENTS</vt:lpstr>
      <vt:lpstr>REPORT COMPONENTS</vt:lpstr>
      <vt:lpstr>REPORT COMPONENTS</vt:lpstr>
      <vt:lpstr>FINAL PROJECT COMPONENTS</vt:lpstr>
      <vt:lpstr>FINAL PROJECT COMPONENTS</vt:lpstr>
      <vt:lpstr>REPORT COMPONENTS</vt:lpstr>
      <vt:lpstr>“HOW LONG IS THE FINAL PROJECT?”</vt:lpstr>
      <vt:lpstr>SPECIAL NOTE FOR PARTNERSHIPS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Proposals</dc:title>
  <dc:creator>PS Moses</dc:creator>
  <cp:lastModifiedBy>MVE</cp:lastModifiedBy>
  <cp:revision>73</cp:revision>
  <dcterms:created xsi:type="dcterms:W3CDTF">2012-04-17T13:53:56Z</dcterms:created>
  <dcterms:modified xsi:type="dcterms:W3CDTF">2014-04-15T02:06:58Z</dcterms:modified>
</cp:coreProperties>
</file>