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1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89" r:id="rId11"/>
    <p:sldId id="290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2" autoAdjust="0"/>
    <p:restoredTop sz="94639" autoAdjust="0"/>
  </p:normalViewPr>
  <p:slideViewPr>
    <p:cSldViewPr snapToGrid="0" snapToObjects="1">
      <p:cViewPr>
        <p:scale>
          <a:sx n="94" d="100"/>
          <a:sy n="94" d="100"/>
        </p:scale>
        <p:origin x="-1488" y="-3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10/23/2014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>
                <a:solidFill>
                  <a:prstClr val="white">
                    <a:tint val="75000"/>
                  </a:prstClr>
                </a:solidFill>
                <a:latin typeface="Corbel"/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  <a:latin typeface="Corbel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02" r:id="rId1"/>
    <p:sldLayoutId id="2147484003" r:id="rId2"/>
    <p:sldLayoutId id="2147484004" r:id="rId3"/>
    <p:sldLayoutId id="2147484005" r:id="rId4"/>
    <p:sldLayoutId id="2147484006" r:id="rId5"/>
    <p:sldLayoutId id="2147484007" r:id="rId6"/>
    <p:sldLayoutId id="2147484008" r:id="rId7"/>
    <p:sldLayoutId id="2147484009" r:id="rId8"/>
    <p:sldLayoutId id="2147484010" r:id="rId9"/>
    <p:sldLayoutId id="2147484011" r:id="rId10"/>
    <p:sldLayoutId id="214748401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Diabetes Prevention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you should care </a:t>
            </a:r>
            <a:br>
              <a:rPr lang="en-US" dirty="0" smtClean="0"/>
            </a:br>
            <a:r>
              <a:rPr lang="en-US" dirty="0" smtClean="0"/>
              <a:t>&amp; what you can do</a:t>
            </a:r>
          </a:p>
        </p:txBody>
      </p:sp>
    </p:spTree>
    <p:extLst>
      <p:ext uri="{BB962C8B-B14F-4D97-AF65-F5344CB8AC3E}">
        <p14:creationId xmlns:p14="http://schemas.microsoft.com/office/powerpoint/2010/main" val="80566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General Advice for Making Lifestyle Changes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1"/>
            <a:ext cx="4698936" cy="4348646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Make small changes– major overhauls rarely stick</a:t>
            </a:r>
          </a:p>
          <a:p>
            <a:r>
              <a:rPr lang="en-US" sz="2800" dirty="0" smtClean="0"/>
              <a:t>You’re more likely to keep doing things you ENJOY</a:t>
            </a:r>
          </a:p>
          <a:p>
            <a:pPr lvl="1"/>
            <a:r>
              <a:rPr lang="en-US" dirty="0" smtClean="0"/>
              <a:t>Seek out healthy foods that you actually like eating</a:t>
            </a:r>
          </a:p>
          <a:p>
            <a:pPr lvl="1"/>
            <a:r>
              <a:rPr lang="en-US" dirty="0" smtClean="0"/>
              <a:t>Approach physical activity as play, not work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 descr="Smoothi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1831" y="1600201"/>
            <a:ext cx="2599895" cy="380758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297251" y="5862002"/>
            <a:ext cx="320223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  <a:latin typeface="Corbel"/>
              </a:rPr>
              <a:t>Photo by </a:t>
            </a:r>
            <a:r>
              <a:rPr lang="en-US" sz="1000" dirty="0" err="1" smtClean="0">
                <a:solidFill>
                  <a:prstClr val="white"/>
                </a:solidFill>
                <a:latin typeface="Corbel"/>
              </a:rPr>
              <a:t>flickr</a:t>
            </a:r>
            <a:r>
              <a:rPr lang="en-US" sz="1000" dirty="0" smtClean="0">
                <a:solidFill>
                  <a:prstClr val="white"/>
                </a:solidFill>
                <a:latin typeface="Corbel"/>
              </a:rPr>
              <a:t> user </a:t>
            </a:r>
            <a:r>
              <a:rPr lang="en-US" sz="1000" dirty="0" err="1" smtClean="0">
                <a:solidFill>
                  <a:prstClr val="white"/>
                </a:solidFill>
                <a:latin typeface="Corbel"/>
              </a:rPr>
              <a:t>AmazingAlmonds</a:t>
            </a:r>
            <a:r>
              <a:rPr lang="en-US" sz="1000" dirty="0" smtClean="0">
                <a:solidFill>
                  <a:prstClr val="white"/>
                </a:solidFill>
                <a:latin typeface="Corbel"/>
              </a:rPr>
              <a:t> used under a creative 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commons license  http://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www.flickr.com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/photos/71430589@N02/</a:t>
            </a:r>
          </a:p>
        </p:txBody>
      </p:sp>
    </p:spTree>
    <p:extLst>
      <p:ext uri="{BB962C8B-B14F-4D97-AF65-F5344CB8AC3E}">
        <p14:creationId xmlns:p14="http://schemas.microsoft.com/office/powerpoint/2010/main" val="372891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1400" u="sng" dirty="0" smtClean="0"/>
              <a:t>Sources</a:t>
            </a:r>
            <a:endParaRPr lang="en-US" sz="1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9568"/>
            <a:ext cx="8229600" cy="1161544"/>
          </a:xfrm>
        </p:spPr>
        <p:txBody>
          <a:bodyPr>
            <a:normAutofit lnSpcReduction="10000"/>
          </a:bodyPr>
          <a:lstStyle/>
          <a:p>
            <a:r>
              <a:rPr lang="en-US" sz="1200" dirty="0"/>
              <a:t>Centers for Disease Control and Prevention.  </a:t>
            </a:r>
            <a:r>
              <a:rPr lang="en-US" sz="1200" i="1" dirty="0"/>
              <a:t>National Diabetes Fact Sheet, 2011: National Estimates and General Information on Diabetes and </a:t>
            </a:r>
            <a:r>
              <a:rPr lang="en-US" sz="1200" i="1" dirty="0" err="1"/>
              <a:t>Prediabetes</a:t>
            </a:r>
            <a:r>
              <a:rPr lang="en-US" sz="1200" i="1" dirty="0"/>
              <a:t> in the United States, 2011.</a:t>
            </a:r>
            <a:r>
              <a:rPr lang="en-US" sz="1200" dirty="0"/>
              <a:t>  Atlanta, GA: U.S. Department of Health and Human Services, Centers for Disease Control and Prevention, 2011.   </a:t>
            </a:r>
          </a:p>
          <a:p>
            <a:r>
              <a:rPr lang="en-US" sz="1200" dirty="0" err="1"/>
              <a:t>Sizer</a:t>
            </a:r>
            <a:r>
              <a:rPr lang="en-US" sz="1200" dirty="0"/>
              <a:t>, F.S. &amp; Whitney, E.   </a:t>
            </a:r>
            <a:r>
              <a:rPr lang="en-US" sz="1200" i="1" dirty="0"/>
              <a:t>Nutrition: Concepts &amp; Controversies.</a:t>
            </a:r>
            <a:r>
              <a:rPr lang="en-US" sz="1200" dirty="0"/>
              <a:t>  Belmont: Wadsworth, 2012.  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96483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Diabetes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6000" dirty="0" smtClean="0"/>
              <a:t>Chronic disease characterized by elevated blood sugar levels</a:t>
            </a:r>
          </a:p>
          <a:p>
            <a:r>
              <a:rPr lang="en-US" sz="6000" dirty="0" smtClean="0"/>
              <a:t>Prevalence</a:t>
            </a:r>
            <a:r>
              <a:rPr lang="en-US" sz="6000" dirty="0" smtClean="0"/>
              <a:t>: </a:t>
            </a:r>
            <a:r>
              <a:rPr lang="en-US" sz="6000" dirty="0" smtClean="0"/>
              <a:t>more than 11% of people 20 and older</a:t>
            </a:r>
          </a:p>
          <a:p>
            <a:r>
              <a:rPr lang="en-US" sz="6000" dirty="0" smtClean="0"/>
              <a:t>Two types:</a:t>
            </a:r>
          </a:p>
          <a:p>
            <a:pPr lvl="1"/>
            <a:r>
              <a:rPr lang="en-US" sz="5600" dirty="0" smtClean="0"/>
              <a:t>Type 1</a:t>
            </a:r>
          </a:p>
          <a:p>
            <a:pPr lvl="1"/>
            <a:r>
              <a:rPr lang="en-US" sz="6900" b="1" dirty="0" smtClean="0"/>
              <a:t>Type 2 – more than 90% of cases</a:t>
            </a:r>
            <a:endParaRPr lang="en-US" sz="6900" b="1" dirty="0"/>
          </a:p>
        </p:txBody>
      </p:sp>
    </p:spTree>
    <p:extLst>
      <p:ext uri="{BB962C8B-B14F-4D97-AF65-F5344CB8AC3E}">
        <p14:creationId xmlns:p14="http://schemas.microsoft.com/office/powerpoint/2010/main" val="1297973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Complications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Heart attack</a:t>
            </a:r>
          </a:p>
          <a:p>
            <a:r>
              <a:rPr lang="en-US" dirty="0" smtClean="0"/>
              <a:t>Stroke</a:t>
            </a:r>
          </a:p>
          <a:p>
            <a:r>
              <a:rPr lang="en-US" dirty="0" smtClean="0"/>
              <a:t>Blindness</a:t>
            </a:r>
          </a:p>
          <a:p>
            <a:r>
              <a:rPr lang="en-US" dirty="0" smtClean="0"/>
              <a:t>Kidney Disease &amp; Kidney Failure</a:t>
            </a:r>
          </a:p>
          <a:p>
            <a:r>
              <a:rPr lang="en-US" dirty="0" smtClean="0"/>
              <a:t>Neuropathy (Nerve Pain)</a:t>
            </a:r>
          </a:p>
          <a:p>
            <a:r>
              <a:rPr lang="en-US" dirty="0" smtClean="0"/>
              <a:t>Non-traumatic Limb Amputation</a:t>
            </a:r>
          </a:p>
          <a:p>
            <a:r>
              <a:rPr lang="en-US" dirty="0" smtClean="0"/>
              <a:t>Pregnancy Complications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29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4266024" y="2406722"/>
            <a:ext cx="2941712" cy="130909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prstClr val="white"/>
                </a:solidFill>
                <a:latin typeface="Corbel"/>
              </a:rPr>
              <a:t>Lifestyle</a:t>
            </a:r>
            <a:endParaRPr lang="en-US" sz="48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97027" y="2406722"/>
            <a:ext cx="2333830" cy="1172401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spc="50" dirty="0" smtClean="0">
                <a:ln w="13500">
                  <a:solidFill>
                    <a:srgbClr val="E8BC4A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E8BC4A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latin typeface="Corbel"/>
              </a:rPr>
              <a:t>Genes</a:t>
            </a:r>
            <a:endParaRPr 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rbel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00596" y="4266234"/>
            <a:ext cx="1552268" cy="1400368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prstClr val="white"/>
                </a:solidFill>
                <a:latin typeface="Corbel"/>
              </a:rPr>
              <a:t>Diet</a:t>
            </a:r>
            <a:endParaRPr lang="en-US" sz="44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67958" y="4266234"/>
            <a:ext cx="2442380" cy="140036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prstClr val="white"/>
                </a:solidFill>
                <a:latin typeface="Corbel"/>
              </a:rPr>
              <a:t>Physical Activity</a:t>
            </a:r>
            <a:endParaRPr lang="en-US" sz="3600" dirty="0">
              <a:solidFill>
                <a:prstClr val="white"/>
              </a:solidFill>
              <a:latin typeface="Corbel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595688" y="705611"/>
            <a:ext cx="5340672" cy="92272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smtClean="0">
                <a:solidFill>
                  <a:prstClr val="white"/>
                </a:solidFill>
                <a:latin typeface="Corbel"/>
              </a:rPr>
              <a:t>Risk Factors</a:t>
            </a:r>
            <a:endParaRPr lang="en-US" sz="5400" dirty="0">
              <a:solidFill>
                <a:prstClr val="white"/>
              </a:solidFill>
              <a:latin typeface="Corbel"/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1563123" y="1628334"/>
            <a:ext cx="1649964" cy="778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5" idx="0"/>
          </p:cNvCxnSpPr>
          <p:nvPr/>
        </p:nvCxnSpPr>
        <p:spPr>
          <a:xfrm>
            <a:off x="4917325" y="1628334"/>
            <a:ext cx="819555" cy="7783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005503" y="3715812"/>
            <a:ext cx="987808" cy="550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686694" y="3715812"/>
            <a:ext cx="390781" cy="55042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59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I cut sugar?  Carbs?</a:t>
            </a:r>
            <a:endParaRPr lang="en-US" dirty="0"/>
          </a:p>
        </p:txBody>
      </p:sp>
      <p:pic>
        <p:nvPicPr>
          <p:cNvPr id="4" name="Content Placeholder 3" descr="Cupcakes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607124" y="1407637"/>
            <a:ext cx="8079676" cy="4443510"/>
          </a:xfrm>
        </p:spPr>
      </p:pic>
      <p:sp>
        <p:nvSpPr>
          <p:cNvPr id="5" name="TextBox 4"/>
          <p:cNvSpPr txBox="1"/>
          <p:nvPr/>
        </p:nvSpPr>
        <p:spPr>
          <a:xfrm>
            <a:off x="575316" y="6448203"/>
            <a:ext cx="81114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  <a:latin typeface="Corbel"/>
              </a:rPr>
              <a:t>Photo by Flickr user Miss Karen used under a creative commons 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attribution license. http://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www.flickr.com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/photos/misbehave/ </a:t>
            </a:r>
          </a:p>
        </p:txBody>
      </p:sp>
    </p:spTree>
    <p:extLst>
      <p:ext uri="{BB962C8B-B14F-4D97-AF65-F5344CB8AC3E}">
        <p14:creationId xmlns:p14="http://schemas.microsoft.com/office/powerpoint/2010/main" val="397649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>Don’t worry about what to cut out.</a:t>
            </a:r>
            <a:br>
              <a:rPr lang="en-US" sz="4400" dirty="0" smtClean="0"/>
            </a:br>
            <a:r>
              <a:rPr lang="en-US" sz="4400" dirty="0" smtClean="0"/>
              <a:t>Enjoy eating a variety of delicious, healthful foods.  </a:t>
            </a:r>
            <a:endParaRPr lang="en-US" dirty="0"/>
          </a:p>
        </p:txBody>
      </p:sp>
      <p:pic>
        <p:nvPicPr>
          <p:cNvPr id="4" name="Content Placeholder 3" descr="Veggie bowl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374" b="19374"/>
          <a:stretch>
            <a:fillRect/>
          </a:stretch>
        </p:blipFill>
        <p:spPr>
          <a:xfrm>
            <a:off x="945676" y="2594116"/>
            <a:ext cx="7564661" cy="3587054"/>
          </a:xfrm>
        </p:spPr>
      </p:pic>
      <p:sp>
        <p:nvSpPr>
          <p:cNvPr id="5" name="TextBox 4"/>
          <p:cNvSpPr txBox="1"/>
          <p:nvPr/>
        </p:nvSpPr>
        <p:spPr>
          <a:xfrm>
            <a:off x="457200" y="6393925"/>
            <a:ext cx="838964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  <a:latin typeface="Corbel"/>
              </a:rPr>
              <a:t>Photo by Flickr user Glory Foods used under a creative commons attribution 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license. http://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www.flickr.com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/photos/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gloryfoods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  </a:t>
            </a:r>
          </a:p>
        </p:txBody>
      </p:sp>
    </p:spTree>
    <p:extLst>
      <p:ext uri="{BB962C8B-B14F-4D97-AF65-F5344CB8AC3E}">
        <p14:creationId xmlns:p14="http://schemas.microsoft.com/office/powerpoint/2010/main" val="15847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5023"/>
            <a:ext cx="5285108" cy="352406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Fill half your plate with veggies</a:t>
            </a:r>
          </a:p>
          <a:p>
            <a:r>
              <a:rPr lang="en-US" dirty="0" smtClean="0"/>
              <a:t>Enjoy hearty whole grains</a:t>
            </a:r>
          </a:p>
          <a:p>
            <a:r>
              <a:rPr lang="en-US" dirty="0" smtClean="0"/>
              <a:t>Choose lean proteins and low fat dairy products</a:t>
            </a:r>
          </a:p>
          <a:p>
            <a:r>
              <a:rPr lang="en-US" dirty="0" smtClean="0"/>
              <a:t>Seek out heart-healthy fats</a:t>
            </a:r>
          </a:p>
          <a:p>
            <a:r>
              <a:rPr lang="en-US" dirty="0" smtClean="0"/>
              <a:t>Enjoy sweets in </a:t>
            </a:r>
            <a:r>
              <a:rPr lang="en-US" b="1" i="1" dirty="0" smtClean="0"/>
              <a:t>moderation</a:t>
            </a:r>
            <a:endParaRPr lang="en-US" dirty="0"/>
          </a:p>
        </p:txBody>
      </p:sp>
      <p:pic>
        <p:nvPicPr>
          <p:cNvPr id="4" name="Picture 3" descr="Bread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6987" y="1176204"/>
            <a:ext cx="3145768" cy="21168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707" y="6361358"/>
            <a:ext cx="75985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  <a:latin typeface="Corbel"/>
              </a:rPr>
              <a:t>Photos by Flickr User Stacy </a:t>
            </a:r>
            <a:r>
              <a:rPr lang="en-US" sz="1000" dirty="0" err="1" smtClean="0">
                <a:solidFill>
                  <a:prstClr val="white"/>
                </a:solidFill>
                <a:latin typeface="Corbel"/>
              </a:rPr>
              <a:t>Spensley</a:t>
            </a:r>
            <a:r>
              <a:rPr lang="en-US" sz="1000" dirty="0" smtClean="0">
                <a:solidFill>
                  <a:prstClr val="white"/>
                </a:solidFill>
                <a:latin typeface="Corbel"/>
              </a:rPr>
              <a:t> used under a creative commons attribution 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license. http://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www.flickr.com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/photos/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notahipster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</a:t>
            </a:r>
          </a:p>
        </p:txBody>
      </p:sp>
      <p:pic>
        <p:nvPicPr>
          <p:cNvPr id="6" name="Picture 5" descr="Nuts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169" y="4349089"/>
            <a:ext cx="2918713" cy="1946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60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4163" y="407355"/>
            <a:ext cx="6719260" cy="1143000"/>
          </a:xfrm>
        </p:spPr>
        <p:txBody>
          <a:bodyPr/>
          <a:lstStyle/>
          <a:p>
            <a:r>
              <a:rPr lang="en-US" dirty="0" smtClean="0"/>
              <a:t>Move more!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36432" y="1682612"/>
            <a:ext cx="5166991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Corbel"/>
              </a:rPr>
              <a:t>Find activities that are FUN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Corbel"/>
              </a:rPr>
              <a:t>Sneak more movement into your day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Corbel"/>
              </a:rPr>
              <a:t>Take the stairs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Corbel"/>
              </a:rPr>
              <a:t>Park further away</a:t>
            </a:r>
          </a:p>
          <a:p>
            <a:pPr marL="914400" lvl="1" indent="-457200">
              <a:buFont typeface="Arial"/>
              <a:buChar char="•"/>
            </a:pPr>
            <a:r>
              <a:rPr lang="en-US" sz="2800" dirty="0" smtClean="0">
                <a:solidFill>
                  <a:prstClr val="white"/>
                </a:solidFill>
                <a:latin typeface="Corbel"/>
              </a:rPr>
              <a:t>Wear a pedometer – aim for 10,000 steps / day</a:t>
            </a:r>
            <a:endParaRPr lang="en-US" sz="2800" dirty="0">
              <a:solidFill>
                <a:prstClr val="white"/>
              </a:solidFill>
              <a:latin typeface="Corbel"/>
            </a:endParaRPr>
          </a:p>
        </p:txBody>
      </p:sp>
      <p:pic>
        <p:nvPicPr>
          <p:cNvPr id="18" name="Picture 17" descr="Dancer.jpg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395" b="13978"/>
          <a:stretch/>
        </p:blipFill>
        <p:spPr>
          <a:xfrm>
            <a:off x="344209" y="0"/>
            <a:ext cx="3292223" cy="5243234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211674" y="5937992"/>
            <a:ext cx="25346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prstClr val="white"/>
                </a:solidFill>
                <a:latin typeface="Corbel"/>
              </a:rPr>
              <a:t>Photo by </a:t>
            </a:r>
            <a:r>
              <a:rPr lang="en-US" sz="1000" dirty="0" err="1" smtClean="0">
                <a:solidFill>
                  <a:prstClr val="white"/>
                </a:solidFill>
                <a:latin typeface="Corbel"/>
              </a:rPr>
              <a:t>Brandan</a:t>
            </a:r>
            <a:r>
              <a:rPr lang="en-US" sz="1000" dirty="0" smtClean="0">
                <a:solidFill>
                  <a:prstClr val="white"/>
                </a:solidFill>
                <a:latin typeface="Corbel"/>
              </a:rPr>
              <a:t> </a:t>
            </a:r>
            <a:r>
              <a:rPr lang="en-US" sz="1000" dirty="0" err="1" smtClean="0">
                <a:solidFill>
                  <a:prstClr val="white"/>
                </a:solidFill>
                <a:latin typeface="Corbel"/>
              </a:rPr>
              <a:t>Lally</a:t>
            </a:r>
            <a:r>
              <a:rPr lang="en-US" sz="1000" dirty="0" smtClean="0">
                <a:solidFill>
                  <a:prstClr val="white"/>
                </a:solidFill>
                <a:latin typeface="Corbel"/>
              </a:rPr>
              <a:t> used under a creative 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commons license. http://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www.flickr.com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/photos/</a:t>
            </a:r>
            <a:r>
              <a:rPr lang="en-US" sz="1000" dirty="0" err="1">
                <a:solidFill>
                  <a:prstClr val="white"/>
                </a:solidFill>
                <a:latin typeface="Corbel"/>
              </a:rPr>
              <a:t>dance_photographer</a:t>
            </a:r>
            <a:r>
              <a:rPr lang="en-US" sz="1000" dirty="0">
                <a:solidFill>
                  <a:prstClr val="white"/>
                </a:solidFill>
                <a:latin typeface="Corbel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3081851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Beware of </a:t>
            </a:r>
            <a:r>
              <a:rPr lang="en-US" dirty="0" smtClean="0"/>
              <a:t>a Sedentary Lifestyle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5123"/>
            <a:ext cx="6631130" cy="3045979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Continuous stretches of time spent sitting or lying down</a:t>
            </a:r>
          </a:p>
          <a:p>
            <a:r>
              <a:rPr lang="en-US" dirty="0" smtClean="0"/>
              <a:t>TV, computer, studying, driving</a:t>
            </a:r>
          </a:p>
          <a:p>
            <a:pPr marL="0" indent="0">
              <a:buNone/>
            </a:pPr>
            <a:r>
              <a:rPr lang="en-US" sz="5400" dirty="0" smtClean="0"/>
              <a:t>“THE NEW SMOKING”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6714" y="3531490"/>
            <a:ext cx="3563231" cy="3054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912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wilight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239</TotalTime>
  <Words>297</Words>
  <Application>Microsoft Office PowerPoint</Application>
  <PresentationFormat>On-screen Show (4:3)</PresentationFormat>
  <Paragraphs>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Twilight</vt:lpstr>
      <vt:lpstr>Diabetes Prevention</vt:lpstr>
      <vt:lpstr>Diabetes</vt:lpstr>
      <vt:lpstr>Potential Complications</vt:lpstr>
      <vt:lpstr>PowerPoint Presentation</vt:lpstr>
      <vt:lpstr>Do I cut sugar?  Carbs?</vt:lpstr>
      <vt:lpstr>Don’t worry about what to cut out. Enjoy eating a variety of delicious, healthful foods.  </vt:lpstr>
      <vt:lpstr>PowerPoint Presentation</vt:lpstr>
      <vt:lpstr>Move more!</vt:lpstr>
      <vt:lpstr>Beware of a Sedentary Lifestyle </vt:lpstr>
      <vt:lpstr>General Advice for Making Lifestyle Changes</vt:lpstr>
      <vt:lpstr>Sources</vt:lpstr>
    </vt:vector>
  </TitlesOfParts>
  <Company>University of Maryland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Restaurant Turnover in College Park</dc:title>
  <dc:creator>Division of IT</dc:creator>
  <cp:lastModifiedBy>Michelle Helene Von Euw</cp:lastModifiedBy>
  <cp:revision>16</cp:revision>
  <dcterms:created xsi:type="dcterms:W3CDTF">2013-12-02T23:29:57Z</dcterms:created>
  <dcterms:modified xsi:type="dcterms:W3CDTF">2014-10-23T18:39:33Z</dcterms:modified>
</cp:coreProperties>
</file>